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8" r:id="rId3"/>
    <p:sldId id="273" r:id="rId4"/>
    <p:sldId id="267" r:id="rId5"/>
    <p:sldId id="270" r:id="rId6"/>
    <p:sldId id="271" r:id="rId7"/>
    <p:sldId id="272" r:id="rId8"/>
    <p:sldId id="260" r:id="rId9"/>
    <p:sldId id="261" r:id="rId10"/>
    <p:sldId id="274" r:id="rId11"/>
    <p:sldId id="263" r:id="rId12"/>
  </p:sldIdLst>
  <p:sldSz cx="18288000" cy="10287000"/>
  <p:notesSz cx="6858000" cy="9144000"/>
  <p:embeddedFontLst>
    <p:embeddedFont>
      <p:font typeface="Atkinson Hyperlegible" panose="020B0604020202020204" charset="0"/>
      <p:regular r:id="rId13"/>
    </p:embeddedFont>
    <p:embeddedFont>
      <p:font typeface="Atkinson Hyperlegible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limate.weather.gc.ca/" TargetMode="External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751741"/>
            <a:ext cx="11048283" cy="1535259"/>
            <a:chOff x="0" y="0"/>
            <a:chExt cx="2909836" cy="4043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09836" cy="404348"/>
            </a:xfrm>
            <a:custGeom>
              <a:avLst/>
              <a:gdLst/>
              <a:ahLst/>
              <a:cxnLst/>
              <a:rect l="l" t="t" r="r" b="b"/>
              <a:pathLst>
                <a:path w="2909836" h="404348">
                  <a:moveTo>
                    <a:pt x="0" y="0"/>
                  </a:moveTo>
                  <a:lnTo>
                    <a:pt x="2909836" y="0"/>
                  </a:lnTo>
                  <a:lnTo>
                    <a:pt x="2909836" y="404348"/>
                  </a:lnTo>
                  <a:lnTo>
                    <a:pt x="0" y="404348"/>
                  </a:lnTo>
                  <a:close/>
                </a:path>
              </a:pathLst>
            </a:custGeom>
            <a:solidFill>
              <a:srgbClr val="0A2D4D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909836" cy="442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048283" y="0"/>
            <a:ext cx="7239717" cy="10287000"/>
            <a:chOff x="0" y="0"/>
            <a:chExt cx="1906757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06757" cy="2709333"/>
            </a:xfrm>
            <a:custGeom>
              <a:avLst/>
              <a:gdLst/>
              <a:ahLst/>
              <a:cxnLst/>
              <a:rect l="l" t="t" r="r" b="b"/>
              <a:pathLst>
                <a:path w="1906757" h="2709333">
                  <a:moveTo>
                    <a:pt x="0" y="0"/>
                  </a:moveTo>
                  <a:lnTo>
                    <a:pt x="1906757" y="0"/>
                  </a:lnTo>
                  <a:lnTo>
                    <a:pt x="190675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5A8A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90675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80642" y="233999"/>
            <a:ext cx="10354945" cy="8033701"/>
            <a:chOff x="0" y="200025"/>
            <a:chExt cx="12422689" cy="10711602"/>
          </a:xfrm>
        </p:grpSpPr>
        <p:sp>
          <p:nvSpPr>
            <p:cNvPr id="9" name="TextBox 9"/>
            <p:cNvSpPr txBox="1"/>
            <p:nvPr/>
          </p:nvSpPr>
          <p:spPr>
            <a:xfrm>
              <a:off x="221682" y="8449415"/>
              <a:ext cx="12201007" cy="2462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/>
              <a:r>
                <a:rPr lang="en-US" sz="4000" dirty="0"/>
                <a:t>A 10-Year Analysis of Ticket Sales and Usage Patterns, Weather Impact &amp; Future Demand Forecasting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00025"/>
              <a:ext cx="12341176" cy="75839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4700"/>
                </a:lnSpc>
              </a:pPr>
              <a:r>
                <a:rPr lang="en-US" sz="14000" dirty="0">
                  <a:solidFill>
                    <a:srgbClr val="000000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Ferry Ticket Activity Analysis </a:t>
              </a:r>
              <a:r>
                <a:rPr lang="en-US" sz="3600" dirty="0">
                  <a:solidFill>
                    <a:srgbClr val="000000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(2015-2025)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58420" y="8751741"/>
            <a:ext cx="5524141" cy="1535259"/>
          </a:xfrm>
          <a:custGeom>
            <a:avLst/>
            <a:gdLst/>
            <a:ahLst/>
            <a:cxnLst/>
            <a:rect l="l" t="t" r="r" b="b"/>
            <a:pathLst>
              <a:path w="5524141" h="4686291">
                <a:moveTo>
                  <a:pt x="0" y="0"/>
                </a:moveTo>
                <a:lnTo>
                  <a:pt x="5524141" y="0"/>
                </a:lnTo>
                <a:lnTo>
                  <a:pt x="5524141" y="4686290"/>
                </a:lnTo>
                <a:lnTo>
                  <a:pt x="0" y="46862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4878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Freeform 12"/>
          <p:cNvSpPr/>
          <p:nvPr/>
        </p:nvSpPr>
        <p:spPr>
          <a:xfrm>
            <a:off x="5650506" y="8751741"/>
            <a:ext cx="5524141" cy="1538261"/>
          </a:xfrm>
          <a:custGeom>
            <a:avLst/>
            <a:gdLst/>
            <a:ahLst/>
            <a:cxnLst/>
            <a:rect l="l" t="t" r="r" b="b"/>
            <a:pathLst>
              <a:path w="5524141" h="4662551">
                <a:moveTo>
                  <a:pt x="0" y="0"/>
                </a:moveTo>
                <a:lnTo>
                  <a:pt x="5524142" y="0"/>
                </a:lnTo>
                <a:lnTo>
                  <a:pt x="5524142" y="4662551"/>
                </a:lnTo>
                <a:lnTo>
                  <a:pt x="0" y="46625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5463"/>
            </a:stretch>
          </a:blipFill>
        </p:spPr>
        <p:txBody>
          <a:bodyPr/>
          <a:lstStyle/>
          <a:p>
            <a:endParaRPr lang="en-CA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5444" y="190500"/>
            <a:ext cx="6934918" cy="983753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4C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43EE53-A42B-DD4C-2E78-D5D9E398C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22FE71F-DF2D-137A-8ED1-A9F0E55C7ABF}"/>
              </a:ext>
            </a:extLst>
          </p:cNvPr>
          <p:cNvGrpSpPr/>
          <p:nvPr/>
        </p:nvGrpSpPr>
        <p:grpSpPr>
          <a:xfrm>
            <a:off x="0" y="0"/>
            <a:ext cx="4445592" cy="10287000"/>
            <a:chOff x="0" y="0"/>
            <a:chExt cx="1591639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54696EE-C45D-7E4E-2C57-18E040A7B582}"/>
                </a:ext>
              </a:extLst>
            </p:cNvPr>
            <p:cNvSpPr/>
            <p:nvPr/>
          </p:nvSpPr>
          <p:spPr>
            <a:xfrm>
              <a:off x="0" y="0"/>
              <a:ext cx="1591639" cy="2709333"/>
            </a:xfrm>
            <a:custGeom>
              <a:avLst/>
              <a:gdLst/>
              <a:ahLst/>
              <a:cxnLst/>
              <a:rect l="l" t="t" r="r" b="b"/>
              <a:pathLst>
                <a:path w="1591639" h="2709333">
                  <a:moveTo>
                    <a:pt x="0" y="0"/>
                  </a:moveTo>
                  <a:lnTo>
                    <a:pt x="1591639" y="0"/>
                  </a:lnTo>
                  <a:lnTo>
                    <a:pt x="159163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6FB60B7-A85C-68D9-1CFC-23BC64B0E02C}"/>
                </a:ext>
              </a:extLst>
            </p:cNvPr>
            <p:cNvSpPr txBox="1"/>
            <p:nvPr/>
          </p:nvSpPr>
          <p:spPr>
            <a:xfrm>
              <a:off x="0" y="-38100"/>
              <a:ext cx="1591639" cy="2747433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04A50EBB-9C4F-EE2C-2040-C1D9C3DDC71F}"/>
              </a:ext>
            </a:extLst>
          </p:cNvPr>
          <p:cNvSpPr txBox="1"/>
          <p:nvPr/>
        </p:nvSpPr>
        <p:spPr>
          <a:xfrm>
            <a:off x="229869" y="1212400"/>
            <a:ext cx="3985854" cy="1465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92"/>
              </a:lnSpc>
              <a:spcBef>
                <a:spcPct val="0"/>
              </a:spcBef>
            </a:pPr>
            <a:r>
              <a:rPr lang="en-US" sz="5175" u="none" strike="noStrike" dirty="0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Summary and Key Takeway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4DC8FF9-1456-ADB1-47A2-5DE3A5548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" y="7560290"/>
            <a:ext cx="4369393" cy="272670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5A2412D7-E09D-BEE0-B26E-1F7EDB284A94}"/>
              </a:ext>
            </a:extLst>
          </p:cNvPr>
          <p:cNvSpPr txBox="1"/>
          <p:nvPr/>
        </p:nvSpPr>
        <p:spPr>
          <a:xfrm>
            <a:off x="5486400" y="1317716"/>
            <a:ext cx="11968843" cy="6658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5692"/>
              </a:lnSpc>
              <a:spcBef>
                <a:spcPct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3200" dirty="0">
                <a:solidFill>
                  <a:srgbClr val="000000"/>
                </a:solidFill>
                <a:latin typeface="Atkinson Hyperlegible"/>
              </a:rPr>
              <a:t>Covid-19 lockdown created a significant anomaly in sales and redemption count in year 2020-2021</a:t>
            </a:r>
          </a:p>
          <a:p>
            <a:pPr algn="ctr">
              <a:lnSpc>
                <a:spcPts val="5692"/>
              </a:lnSpc>
              <a:spcBef>
                <a:spcPct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3200" dirty="0">
                <a:solidFill>
                  <a:srgbClr val="000000"/>
                </a:solidFill>
                <a:latin typeface="Atkinson Hyperlegible"/>
              </a:rPr>
              <a:t>Historical sales patterns are consistent and predictive of future behavior except for external disruptions.</a:t>
            </a:r>
          </a:p>
          <a:p>
            <a:pPr algn="ctr">
              <a:lnSpc>
                <a:spcPts val="5692"/>
              </a:lnSpc>
              <a:spcBef>
                <a:spcPct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3200" dirty="0">
                <a:solidFill>
                  <a:srgbClr val="000000"/>
                </a:solidFill>
                <a:latin typeface="Atkinson Hyperlegible"/>
              </a:rPr>
              <a:t>Weekend and Holidays have a significant effect on demand — particularly statutory holidays and long weekends.</a:t>
            </a:r>
          </a:p>
          <a:p>
            <a:pPr lvl="0" algn="ctr">
              <a:lnSpc>
                <a:spcPts val="5692"/>
              </a:lnSpc>
              <a:spcBef>
                <a:spcPct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3200" dirty="0">
                <a:solidFill>
                  <a:srgbClr val="000000"/>
                </a:solidFill>
                <a:latin typeface="Atkinson Hyperlegible"/>
              </a:rPr>
              <a:t>   Summer Season and Weather impacts ferry demand linearly (e.g., warmer days’ correlate with higher sales).</a:t>
            </a:r>
          </a:p>
          <a:p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9EBE1F5-2813-16B1-080E-9004064C5035}"/>
              </a:ext>
            </a:extLst>
          </p:cNvPr>
          <p:cNvSpPr/>
          <p:nvPr/>
        </p:nvSpPr>
        <p:spPr>
          <a:xfrm>
            <a:off x="5094514" y="1535027"/>
            <a:ext cx="228600" cy="18405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9A051E8-7C21-C19E-FD00-AD20FC69DB13}"/>
              </a:ext>
            </a:extLst>
          </p:cNvPr>
          <p:cNvSpPr/>
          <p:nvPr/>
        </p:nvSpPr>
        <p:spPr>
          <a:xfrm>
            <a:off x="5094514" y="3130647"/>
            <a:ext cx="228600" cy="18405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868AE6D-BA94-0AB4-528C-CCC59CBC7D64}"/>
              </a:ext>
            </a:extLst>
          </p:cNvPr>
          <p:cNvSpPr/>
          <p:nvPr/>
        </p:nvSpPr>
        <p:spPr>
          <a:xfrm>
            <a:off x="5094514" y="4646833"/>
            <a:ext cx="228600" cy="18405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2363020-994A-B359-3A19-25BDE266E5B3}"/>
              </a:ext>
            </a:extLst>
          </p:cNvPr>
          <p:cNvSpPr/>
          <p:nvPr/>
        </p:nvSpPr>
        <p:spPr>
          <a:xfrm>
            <a:off x="5094514" y="6260040"/>
            <a:ext cx="228600" cy="18405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8125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4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7790477"/>
            <a:chOff x="0" y="0"/>
            <a:chExt cx="4816593" cy="20518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51813"/>
            </a:xfrm>
            <a:custGeom>
              <a:avLst/>
              <a:gdLst/>
              <a:ahLst/>
              <a:cxnLst/>
              <a:rect l="l" t="t" r="r" b="b"/>
              <a:pathLst>
                <a:path w="4816592" h="2051813">
                  <a:moveTo>
                    <a:pt x="0" y="0"/>
                  </a:moveTo>
                  <a:lnTo>
                    <a:pt x="4816592" y="0"/>
                  </a:lnTo>
                  <a:lnTo>
                    <a:pt x="4816592" y="2051813"/>
                  </a:lnTo>
                  <a:lnTo>
                    <a:pt x="0" y="20518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0899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912880"/>
            <a:ext cx="11089078" cy="6999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33"/>
              </a:lnSpc>
            </a:pPr>
            <a:r>
              <a:rPr lang="en-US" sz="8393" dirty="0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“Data Insight can help </a:t>
            </a:r>
            <a:r>
              <a:rPr lang="en-US" sz="8393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TorontoCity </a:t>
            </a:r>
            <a:r>
              <a:rPr lang="en-US" sz="8393" dirty="0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plan smarter Ferry Operations year-round.”</a:t>
            </a:r>
          </a:p>
          <a:p>
            <a:pPr marL="0" lvl="0" indent="0" algn="l">
              <a:lnSpc>
                <a:spcPts val="9233"/>
              </a:lnSpc>
            </a:pPr>
            <a:r>
              <a:rPr lang="en-US" sz="6000" dirty="0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Thank you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8434779"/>
            <a:ext cx="11089078" cy="1482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51"/>
              </a:lnSpc>
            </a:pPr>
            <a:r>
              <a:rPr lang="en-US" sz="2962" dirty="0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By leveraging data-driven insights and proactive strategies, we can shape our FSD’s business's success and navigate the challenges ahead.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905" y="266700"/>
            <a:ext cx="5509737" cy="41303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6905" y="4174829"/>
            <a:ext cx="5509738" cy="459525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4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4609672" cy="10287000"/>
            <a:chOff x="0" y="0"/>
            <a:chExt cx="1591639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91639" cy="2709333"/>
            </a:xfrm>
            <a:custGeom>
              <a:avLst/>
              <a:gdLst/>
              <a:ahLst/>
              <a:cxnLst/>
              <a:rect l="l" t="t" r="r" b="b"/>
              <a:pathLst>
                <a:path w="1591639" h="2709333">
                  <a:moveTo>
                    <a:pt x="0" y="0"/>
                  </a:moveTo>
                  <a:lnTo>
                    <a:pt x="1591639" y="0"/>
                  </a:lnTo>
                  <a:lnTo>
                    <a:pt x="159163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91639" cy="2747433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59556" y="547711"/>
            <a:ext cx="3985854" cy="442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81"/>
              </a:lnSpc>
              <a:spcBef>
                <a:spcPct val="0"/>
              </a:spcBef>
            </a:pPr>
            <a:r>
              <a:rPr lang="en-US" sz="6256" u="none" strike="noStrike" dirty="0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Key Findings from Ferry Ticket Activity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740227" y="100331"/>
            <a:ext cx="62530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640810" y="381324"/>
            <a:ext cx="4417590" cy="1132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446"/>
              </a:lnSpc>
            </a:pPr>
            <a:r>
              <a:rPr lang="en-US" sz="4042" dirty="0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Sales/Redemption peak in summer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268200" y="206827"/>
            <a:ext cx="5065804" cy="17766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829"/>
              </a:lnSpc>
            </a:pPr>
            <a:r>
              <a:rPr lang="en-US" sz="2000" dirty="0"/>
              <a:t>Ticket activity peaks during the summer—especially in </a:t>
            </a:r>
            <a:r>
              <a:rPr lang="en-US" sz="2000" b="1" dirty="0"/>
              <a:t>July and August</a:t>
            </a:r>
            <a:r>
              <a:rPr lang="en-US" sz="2000" dirty="0"/>
              <a:t>—with both sales and redemptions reaching their highest levels, highlighting strong seasonal demand likely tied to recreational travel and tourism.</a:t>
            </a:r>
            <a:endParaRPr lang="en-US" sz="2000" dirty="0">
              <a:solidFill>
                <a:srgbClr val="000000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15" name="AutoShape 15"/>
          <p:cNvSpPr/>
          <p:nvPr/>
        </p:nvSpPr>
        <p:spPr>
          <a:xfrm>
            <a:off x="4969228" y="2247900"/>
            <a:ext cx="12785372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21" name="Right Arrow 20"/>
          <p:cNvSpPr/>
          <p:nvPr/>
        </p:nvSpPr>
        <p:spPr>
          <a:xfrm>
            <a:off x="10623070" y="831898"/>
            <a:ext cx="349730" cy="1968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878" y="2423794"/>
            <a:ext cx="12757743" cy="767270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7810500"/>
            <a:ext cx="4571572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08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4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4609672" cy="10287000"/>
            <a:chOff x="0" y="0"/>
            <a:chExt cx="1591639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91639" cy="2709333"/>
            </a:xfrm>
            <a:custGeom>
              <a:avLst/>
              <a:gdLst/>
              <a:ahLst/>
              <a:cxnLst/>
              <a:rect l="l" t="t" r="r" b="b"/>
              <a:pathLst>
                <a:path w="1591639" h="2709333">
                  <a:moveTo>
                    <a:pt x="0" y="0"/>
                  </a:moveTo>
                  <a:lnTo>
                    <a:pt x="1591639" y="0"/>
                  </a:lnTo>
                  <a:lnTo>
                    <a:pt x="159163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91639" cy="2747433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59556" y="547711"/>
            <a:ext cx="3985854" cy="442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81"/>
              </a:lnSpc>
              <a:spcBef>
                <a:spcPct val="0"/>
              </a:spcBef>
            </a:pPr>
            <a:r>
              <a:rPr lang="en-US" sz="6256" u="none" strike="noStrike" dirty="0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Key Findings from Ferry Ticket Activity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740227" y="100331"/>
            <a:ext cx="62530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640810" y="381324"/>
            <a:ext cx="3893344" cy="1697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6"/>
              </a:lnSpc>
            </a:pPr>
            <a:r>
              <a:rPr lang="en-US" sz="4042" dirty="0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Yearly Ticket Activity peaks and dips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65292" y="206827"/>
            <a:ext cx="6768712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829"/>
              </a:lnSpc>
            </a:pPr>
            <a:r>
              <a:rPr lang="en-US" sz="2000" dirty="0"/>
              <a:t>Ticket activity shows clear seasonal and external patterns. Peaks occurred in </a:t>
            </a:r>
            <a:r>
              <a:rPr lang="en-US" sz="2000" b="1" dirty="0"/>
              <a:t>2016, 2018, 2023, and 2024</a:t>
            </a:r>
            <a:r>
              <a:rPr lang="en-US" sz="2000" dirty="0"/>
              <a:t>, likely due to strong summer demand and tourism recovery post-COVID. The sharp dip in </a:t>
            </a:r>
            <a:r>
              <a:rPr lang="en-US" sz="2000" b="1" dirty="0"/>
              <a:t>2017 &amp; 2020</a:t>
            </a:r>
            <a:r>
              <a:rPr lang="en-US" sz="2000" dirty="0"/>
              <a:t> reflects likely disaster/pandemic’s impact, while 2025 appears incomplete (only partial year data). </a:t>
            </a:r>
            <a:endParaRPr lang="en-US" sz="2000" dirty="0">
              <a:solidFill>
                <a:srgbClr val="000000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15" name="AutoShape 15"/>
          <p:cNvSpPr/>
          <p:nvPr/>
        </p:nvSpPr>
        <p:spPr>
          <a:xfrm>
            <a:off x="4969228" y="2247900"/>
            <a:ext cx="12785372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21" name="Right Arrow 20"/>
          <p:cNvSpPr/>
          <p:nvPr/>
        </p:nvSpPr>
        <p:spPr>
          <a:xfrm>
            <a:off x="9459704" y="847180"/>
            <a:ext cx="349730" cy="1968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7810500"/>
            <a:ext cx="4571572" cy="2476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228" y="2512334"/>
            <a:ext cx="12937772" cy="758416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0648C2A-6E27-ED6C-4CFF-F70561585651}"/>
              </a:ext>
            </a:extLst>
          </p:cNvPr>
          <p:cNvCxnSpPr>
            <a:cxnSpLocks/>
          </p:cNvCxnSpPr>
          <p:nvPr/>
        </p:nvCxnSpPr>
        <p:spPr>
          <a:xfrm flipV="1">
            <a:off x="11963400" y="8467725"/>
            <a:ext cx="1164444" cy="5810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ED6928-F419-E1CE-D010-D0AABAD5EA59}"/>
              </a:ext>
            </a:extLst>
          </p:cNvPr>
          <p:cNvCxnSpPr>
            <a:cxnSpLocks/>
          </p:cNvCxnSpPr>
          <p:nvPr/>
        </p:nvCxnSpPr>
        <p:spPr>
          <a:xfrm>
            <a:off x="8686800" y="7572435"/>
            <a:ext cx="533400" cy="5428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5332FE-1593-ECD5-9A34-502CE2CA0200}"/>
              </a:ext>
            </a:extLst>
          </p:cNvPr>
          <p:cNvSpPr txBox="1"/>
          <p:nvPr/>
        </p:nvSpPr>
        <p:spPr>
          <a:xfrm>
            <a:off x="13040740" y="8203292"/>
            <a:ext cx="259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COVID-19 Lockdown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EDF4D3-3071-563D-22EC-4497FF6BD8F6}"/>
              </a:ext>
            </a:extLst>
          </p:cNvPr>
          <p:cNvSpPr txBox="1"/>
          <p:nvPr/>
        </p:nvSpPr>
        <p:spPr>
          <a:xfrm>
            <a:off x="8164304" y="8067615"/>
            <a:ext cx="259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Toronto Island Flood</a:t>
            </a:r>
          </a:p>
        </p:txBody>
      </p:sp>
    </p:spTree>
    <p:extLst>
      <p:ext uri="{BB962C8B-B14F-4D97-AF65-F5344CB8AC3E}">
        <p14:creationId xmlns:p14="http://schemas.microsoft.com/office/powerpoint/2010/main" val="2048108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4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4160191" cy="10287000"/>
            <a:chOff x="0" y="0"/>
            <a:chExt cx="1591639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91639" cy="2709333"/>
            </a:xfrm>
            <a:custGeom>
              <a:avLst/>
              <a:gdLst/>
              <a:ahLst/>
              <a:cxnLst/>
              <a:rect l="l" t="t" r="r" b="b"/>
              <a:pathLst>
                <a:path w="1591639" h="2709333">
                  <a:moveTo>
                    <a:pt x="0" y="0"/>
                  </a:moveTo>
                  <a:lnTo>
                    <a:pt x="1591639" y="0"/>
                  </a:lnTo>
                  <a:lnTo>
                    <a:pt x="159163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91639" cy="2747433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11909" y="190500"/>
            <a:ext cx="3985854" cy="442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81"/>
              </a:lnSpc>
              <a:spcBef>
                <a:spcPct val="0"/>
              </a:spcBef>
            </a:pPr>
            <a:r>
              <a:rPr lang="en-US" sz="6256" u="none" strike="noStrike" dirty="0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Key Findings from Ferry Ticket Activity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97020" y="28575"/>
            <a:ext cx="62530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044816" y="394477"/>
            <a:ext cx="4099183" cy="1132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446"/>
              </a:lnSpc>
            </a:pPr>
            <a:r>
              <a:rPr lang="en-US" sz="4042" dirty="0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Yearly Weather Impact on tickets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125200" y="264842"/>
            <a:ext cx="6705600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829"/>
              </a:lnSpc>
              <a:spcBef>
                <a:spcPct val="0"/>
              </a:spcBef>
            </a:pPr>
            <a:r>
              <a:rPr lang="en-US" dirty="0"/>
              <a:t>The image shows a strong positive relationship between higher temperatures and increased ticket sales, especially during summer months. Cooler periods—like winter or the COVID lockdown—correlate with clear drops in sales. This highlights how </a:t>
            </a:r>
            <a:r>
              <a:rPr lang="en-US" b="1" dirty="0"/>
              <a:t>favorable weather conditions are key drivers of demand</a:t>
            </a:r>
            <a:r>
              <a:rPr lang="en-US" dirty="0"/>
              <a:t>, reinforcing the value of temperature-based forecasting and seasonally targeted marketing.</a:t>
            </a:r>
            <a:endParaRPr lang="en-US" u="none" strike="noStrike" dirty="0">
              <a:solidFill>
                <a:srgbClr val="000000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100" y="2998517"/>
            <a:ext cx="13358700" cy="7021783"/>
          </a:xfrm>
          <a:prstGeom prst="rect">
            <a:avLst/>
          </a:prstGeom>
        </p:spPr>
      </p:pic>
      <p:sp>
        <p:nvSpPr>
          <p:cNvPr id="23" name="AutoShape 15"/>
          <p:cNvSpPr/>
          <p:nvPr/>
        </p:nvSpPr>
        <p:spPr>
          <a:xfrm>
            <a:off x="4297020" y="2728534"/>
            <a:ext cx="13762380" cy="52766"/>
          </a:xfrm>
          <a:prstGeom prst="line">
            <a:avLst/>
          </a:prstGeom>
          <a:ln w="9525" cap="flat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24" name="Right Arrow 23"/>
          <p:cNvSpPr/>
          <p:nvPr/>
        </p:nvSpPr>
        <p:spPr>
          <a:xfrm>
            <a:off x="9920783" y="750078"/>
            <a:ext cx="349730" cy="1968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7353300"/>
            <a:ext cx="4122091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85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4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4160191" cy="10287000"/>
            <a:chOff x="0" y="0"/>
            <a:chExt cx="1591639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91639" cy="2709333"/>
            </a:xfrm>
            <a:custGeom>
              <a:avLst/>
              <a:gdLst/>
              <a:ahLst/>
              <a:cxnLst/>
              <a:rect l="l" t="t" r="r" b="b"/>
              <a:pathLst>
                <a:path w="1591639" h="2709333">
                  <a:moveTo>
                    <a:pt x="0" y="0"/>
                  </a:moveTo>
                  <a:lnTo>
                    <a:pt x="1591639" y="0"/>
                  </a:lnTo>
                  <a:lnTo>
                    <a:pt x="159163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91639" cy="2747433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11909" y="190500"/>
            <a:ext cx="3985854" cy="442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81"/>
              </a:lnSpc>
              <a:spcBef>
                <a:spcPct val="0"/>
              </a:spcBef>
            </a:pPr>
            <a:r>
              <a:rPr lang="en-US" sz="6256" u="none" strike="noStrike" dirty="0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Key Findings from Ferry Ticket Activity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97020" y="28575"/>
            <a:ext cx="62530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04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044817" y="394477"/>
            <a:ext cx="3893344" cy="1132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6"/>
              </a:lnSpc>
            </a:pPr>
            <a:r>
              <a:rPr lang="en-US" sz="4042" dirty="0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Holiday Impact on Tickets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125200" y="264842"/>
            <a:ext cx="6705600" cy="17694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829"/>
              </a:lnSpc>
              <a:spcBef>
                <a:spcPct val="0"/>
              </a:spcBef>
            </a:pPr>
            <a:r>
              <a:rPr lang="en-US" dirty="0"/>
              <a:t>Holiday periods consistently drive higher ticket sales, especially in peak months like </a:t>
            </a:r>
            <a:r>
              <a:rPr lang="en-US" b="1" dirty="0"/>
              <a:t>May to September. </a:t>
            </a:r>
            <a:r>
              <a:rPr lang="en-US" dirty="0"/>
              <a:t>The widest spread and highest medians occur during holidays, suggesting elevated demand and greater variability. This highlights holidays as key opportunities for promotional targeting and capacity planning.</a:t>
            </a:r>
            <a:endParaRPr lang="en-US" u="none" strike="noStrike" dirty="0">
              <a:solidFill>
                <a:srgbClr val="000000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23" name="AutoShape 15"/>
          <p:cNvSpPr/>
          <p:nvPr/>
        </p:nvSpPr>
        <p:spPr>
          <a:xfrm>
            <a:off x="4297020" y="2095500"/>
            <a:ext cx="13762380" cy="52766"/>
          </a:xfrm>
          <a:prstGeom prst="line">
            <a:avLst/>
          </a:prstGeom>
          <a:ln w="9525" cap="flat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24" name="Right Arrow 23"/>
          <p:cNvSpPr/>
          <p:nvPr/>
        </p:nvSpPr>
        <p:spPr>
          <a:xfrm>
            <a:off x="9920783" y="750078"/>
            <a:ext cx="349730" cy="1968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494" y="2489930"/>
            <a:ext cx="13624905" cy="760657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7505700"/>
            <a:ext cx="4122091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736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4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4160191" cy="10287000"/>
            <a:chOff x="0" y="0"/>
            <a:chExt cx="1591639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91639" cy="2709333"/>
            </a:xfrm>
            <a:custGeom>
              <a:avLst/>
              <a:gdLst/>
              <a:ahLst/>
              <a:cxnLst/>
              <a:rect l="l" t="t" r="r" b="b"/>
              <a:pathLst>
                <a:path w="1591639" h="2709333">
                  <a:moveTo>
                    <a:pt x="0" y="0"/>
                  </a:moveTo>
                  <a:lnTo>
                    <a:pt x="1591639" y="0"/>
                  </a:lnTo>
                  <a:lnTo>
                    <a:pt x="159163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91639" cy="2747433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11909" y="190500"/>
            <a:ext cx="3985854" cy="442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81"/>
              </a:lnSpc>
              <a:spcBef>
                <a:spcPct val="0"/>
              </a:spcBef>
            </a:pPr>
            <a:r>
              <a:rPr lang="en-US" sz="6256" u="none" strike="noStrike" dirty="0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Key Findings from Ferry Ticket Activity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97020" y="28575"/>
            <a:ext cx="62530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05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340190" y="163909"/>
            <a:ext cx="4622907" cy="1693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446"/>
              </a:lnSpc>
            </a:pPr>
            <a:r>
              <a:rPr lang="en-US" sz="4000" dirty="0"/>
              <a:t>3 - Hour's interval ticket activity : Sales vs. Redemption</a:t>
            </a:r>
            <a:endParaRPr lang="en-US" sz="4000" dirty="0">
              <a:solidFill>
                <a:srgbClr val="000000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688381" y="202009"/>
            <a:ext cx="7371019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829"/>
              </a:lnSpc>
              <a:spcBef>
                <a:spcPct val="0"/>
              </a:spcBef>
            </a:pPr>
            <a:r>
              <a:rPr lang="en-US" dirty="0"/>
              <a:t>Sales and redemptions follow nearly identical daily patterns, peaking between </a:t>
            </a:r>
            <a:r>
              <a:rPr lang="en-US" b="1" dirty="0"/>
              <a:t>9 AM and 3 PM</a:t>
            </a:r>
            <a:r>
              <a:rPr lang="en-US" dirty="0"/>
              <a:t>—especially on </a:t>
            </a:r>
            <a:r>
              <a:rPr lang="en-US" b="1" dirty="0"/>
              <a:t>weekends</a:t>
            </a:r>
            <a:r>
              <a:rPr lang="en-US" dirty="0"/>
              <a:t>. Saturday and Sunday show the highest volumes, with redemption counts slightly higher than sales, indicating people use tickets more on weekend than weekdays. </a:t>
            </a:r>
            <a:endParaRPr lang="en-US" u="none" strike="noStrike" dirty="0">
              <a:solidFill>
                <a:srgbClr val="000000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24" name="Right Arrow 23"/>
          <p:cNvSpPr/>
          <p:nvPr/>
        </p:nvSpPr>
        <p:spPr>
          <a:xfrm>
            <a:off x="9920783" y="750078"/>
            <a:ext cx="349730" cy="1968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869244"/>
            <a:ext cx="13748093" cy="40596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5991107"/>
            <a:ext cx="13748093" cy="425779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" y="7200900"/>
            <a:ext cx="4122091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42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4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4160191" cy="10287000"/>
            <a:chOff x="0" y="0"/>
            <a:chExt cx="1591639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91639" cy="2709333"/>
            </a:xfrm>
            <a:custGeom>
              <a:avLst/>
              <a:gdLst/>
              <a:ahLst/>
              <a:cxnLst/>
              <a:rect l="l" t="t" r="r" b="b"/>
              <a:pathLst>
                <a:path w="1591639" h="2709333">
                  <a:moveTo>
                    <a:pt x="0" y="0"/>
                  </a:moveTo>
                  <a:lnTo>
                    <a:pt x="1591639" y="0"/>
                  </a:lnTo>
                  <a:lnTo>
                    <a:pt x="159163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91639" cy="2747433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11909" y="190500"/>
            <a:ext cx="3985854" cy="2658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81"/>
              </a:lnSpc>
              <a:spcBef>
                <a:spcPct val="0"/>
              </a:spcBef>
            </a:pPr>
            <a:r>
              <a:rPr lang="en-US" sz="6256" dirty="0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Sales Ticket Forecast </a:t>
            </a:r>
            <a:endParaRPr lang="en-US" sz="6256" u="none" strike="noStrike" dirty="0">
              <a:solidFill>
                <a:srgbClr val="000000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297020" y="28575"/>
            <a:ext cx="62530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06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86303" y="386229"/>
            <a:ext cx="4738394" cy="1143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446"/>
              </a:lnSpc>
            </a:pPr>
            <a:r>
              <a:rPr lang="en-US" sz="4400" dirty="0"/>
              <a:t>5-Year Sales Forecast Modelling</a:t>
            </a:r>
            <a:endParaRPr lang="en-US" sz="4042" dirty="0">
              <a:solidFill>
                <a:srgbClr val="000000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688381" y="202009"/>
            <a:ext cx="7371019" cy="17694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829"/>
              </a:lnSpc>
              <a:spcBef>
                <a:spcPct val="0"/>
              </a:spcBef>
            </a:pPr>
            <a:r>
              <a:rPr lang="en-US" dirty="0"/>
              <a:t>Using advanced modeling (Prophet), future ferry ticket sales were forecasted with strong accuracy. The model successfully anticipates annual demand spikes—especially during summer and holidays.</a:t>
            </a:r>
            <a:br>
              <a:rPr lang="en-US" dirty="0"/>
            </a:br>
            <a:r>
              <a:rPr lang="en-US" dirty="0"/>
              <a:t>Reliable performance metrics (</a:t>
            </a:r>
            <a:r>
              <a:rPr lang="en-US" b="1" dirty="0"/>
              <a:t>R² = 0.73</a:t>
            </a:r>
            <a:r>
              <a:rPr lang="en-US" dirty="0"/>
              <a:t>) indicate this forecast can support </a:t>
            </a:r>
            <a:r>
              <a:rPr lang="en-US" b="1" dirty="0"/>
              <a:t>better staffing, fleet planning</a:t>
            </a:r>
            <a:r>
              <a:rPr lang="en-US" dirty="0"/>
              <a:t>, and </a:t>
            </a:r>
            <a:r>
              <a:rPr lang="en-US" b="1" dirty="0"/>
              <a:t>holiday marketing decisions</a:t>
            </a:r>
            <a:r>
              <a:rPr lang="en-US" dirty="0"/>
              <a:t>.</a:t>
            </a:r>
            <a:endParaRPr lang="en-US" u="none" strike="noStrike" dirty="0">
              <a:solidFill>
                <a:srgbClr val="000000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23" name="AutoShape 15"/>
          <p:cNvSpPr/>
          <p:nvPr/>
        </p:nvSpPr>
        <p:spPr>
          <a:xfrm>
            <a:off x="4373220" y="2118934"/>
            <a:ext cx="13762380" cy="52766"/>
          </a:xfrm>
          <a:prstGeom prst="line">
            <a:avLst/>
          </a:prstGeom>
          <a:ln w="9525" cap="flat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24" name="Right Arrow 23"/>
          <p:cNvSpPr/>
          <p:nvPr/>
        </p:nvSpPr>
        <p:spPr>
          <a:xfrm>
            <a:off x="9861070" y="908098"/>
            <a:ext cx="349730" cy="1968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220" y="2507300"/>
            <a:ext cx="13686179" cy="7665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000" y="8191500"/>
            <a:ext cx="1905000" cy="55244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" y="7200900"/>
            <a:ext cx="4122091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14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803064" y="0"/>
            <a:ext cx="3028008" cy="10287000"/>
            <a:chOff x="0" y="0"/>
            <a:chExt cx="79750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7500" cy="2709333"/>
            </a:xfrm>
            <a:custGeom>
              <a:avLst/>
              <a:gdLst/>
              <a:ahLst/>
              <a:cxnLst/>
              <a:rect l="l" t="t" r="r" b="b"/>
              <a:pathLst>
                <a:path w="797500" h="2709333">
                  <a:moveTo>
                    <a:pt x="0" y="0"/>
                  </a:moveTo>
                  <a:lnTo>
                    <a:pt x="797500" y="0"/>
                  </a:lnTo>
                  <a:lnTo>
                    <a:pt x="7975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AC0C2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97500" cy="2747433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624694" y="6667501"/>
            <a:ext cx="6096002" cy="3505200"/>
            <a:chOff x="0" y="-38100"/>
            <a:chExt cx="2230302" cy="1145548"/>
          </a:xfrm>
        </p:grpSpPr>
        <p:sp>
          <p:nvSpPr>
            <p:cNvPr id="6" name="Freeform 6"/>
            <p:cNvSpPr/>
            <p:nvPr/>
          </p:nvSpPr>
          <p:spPr>
            <a:xfrm>
              <a:off x="11400" y="0"/>
              <a:ext cx="2218902" cy="1107448"/>
            </a:xfrm>
            <a:custGeom>
              <a:avLst/>
              <a:gdLst/>
              <a:ahLst/>
              <a:cxnLst/>
              <a:rect l="l" t="t" r="r" b="b"/>
              <a:pathLst>
                <a:path w="2218902" h="1107448">
                  <a:moveTo>
                    <a:pt x="0" y="0"/>
                  </a:moveTo>
                  <a:lnTo>
                    <a:pt x="2218902" y="0"/>
                  </a:lnTo>
                  <a:lnTo>
                    <a:pt x="2218902" y="1107448"/>
                  </a:lnTo>
                  <a:lnTo>
                    <a:pt x="0" y="1107448"/>
                  </a:lnTo>
                  <a:close/>
                </a:path>
              </a:pathLst>
            </a:custGeom>
            <a:solidFill>
              <a:srgbClr val="15A8A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218902" cy="1145548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896600" y="7124700"/>
            <a:ext cx="5638800" cy="2745366"/>
            <a:chOff x="0" y="0"/>
            <a:chExt cx="6037671" cy="271009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037671" cy="2710093"/>
            </a:xfrm>
            <a:custGeom>
              <a:avLst/>
              <a:gdLst/>
              <a:ahLst/>
              <a:cxnLst/>
              <a:rect l="l" t="t" r="r" b="b"/>
              <a:pathLst>
                <a:path w="6037671" h="2710093">
                  <a:moveTo>
                    <a:pt x="6037671" y="2710093"/>
                  </a:moveTo>
                  <a:lnTo>
                    <a:pt x="0" y="2710093"/>
                  </a:lnTo>
                  <a:lnTo>
                    <a:pt x="0" y="1344206"/>
                  </a:lnTo>
                  <a:cubicBezTo>
                    <a:pt x="0" y="601641"/>
                    <a:pt x="670182" y="0"/>
                    <a:pt x="1497343" y="0"/>
                  </a:cubicBezTo>
                  <a:lnTo>
                    <a:pt x="4540329" y="0"/>
                  </a:lnTo>
                  <a:cubicBezTo>
                    <a:pt x="5367490" y="0"/>
                    <a:pt x="6037671" y="601641"/>
                    <a:pt x="6037671" y="1344206"/>
                  </a:cubicBezTo>
                  <a:lnTo>
                    <a:pt x="6037671" y="2710093"/>
                  </a:lnTo>
                  <a:close/>
                </a:path>
              </a:pathLst>
            </a:custGeom>
            <a:blipFill>
              <a:blip r:embed="rId2"/>
              <a:stretch>
                <a:fillRect t="-24354" b="-24354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26991" y="362223"/>
            <a:ext cx="12294196" cy="742677"/>
            <a:chOff x="0" y="47625"/>
            <a:chExt cx="16392262" cy="3435534"/>
          </a:xfrm>
        </p:grpSpPr>
        <p:sp>
          <p:nvSpPr>
            <p:cNvPr id="16" name="TextBox 16"/>
            <p:cNvSpPr txBox="1"/>
            <p:nvPr/>
          </p:nvSpPr>
          <p:spPr>
            <a:xfrm>
              <a:off x="0" y="47625"/>
              <a:ext cx="15568463" cy="33970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689"/>
                </a:lnSpc>
                <a:spcBef>
                  <a:spcPct val="0"/>
                </a:spcBef>
              </a:pPr>
              <a:r>
                <a:rPr lang="en-US" sz="5172" dirty="0">
                  <a:solidFill>
                    <a:srgbClr val="000000"/>
                  </a:solidFill>
                  <a:latin typeface="Atkinson Hyperlegible"/>
                  <a:ea typeface="Atkinson Hyperlegible"/>
                  <a:cs typeface="Atkinson Hyperlegible"/>
                  <a:sym typeface="Atkinson Hyperlegible"/>
                </a:rPr>
                <a:t>Data Methodology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679383"/>
              <a:ext cx="16392262" cy="803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25"/>
                </a:lnSpc>
              </a:pPr>
              <a:endParaRPr lang="en-US" sz="2387" dirty="0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>
            <a:off x="16849786" y="5071169"/>
            <a:ext cx="2856536" cy="5101531"/>
          </a:xfrm>
          <a:custGeom>
            <a:avLst/>
            <a:gdLst/>
            <a:ahLst/>
            <a:cxnLst/>
            <a:rect l="l" t="t" r="r" b="b"/>
            <a:pathLst>
              <a:path w="6056016" h="5901863">
                <a:moveTo>
                  <a:pt x="0" y="0"/>
                </a:moveTo>
                <a:lnTo>
                  <a:pt x="6056016" y="0"/>
                </a:lnTo>
                <a:lnTo>
                  <a:pt x="6056016" y="5901863"/>
                </a:lnTo>
                <a:lnTo>
                  <a:pt x="0" y="59018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6881264" y="137945"/>
            <a:ext cx="2949808" cy="4873163"/>
          </a:xfrm>
          <a:custGeom>
            <a:avLst/>
            <a:gdLst/>
            <a:ahLst/>
            <a:cxnLst/>
            <a:rect l="l" t="t" r="r" b="b"/>
            <a:pathLst>
              <a:path w="6056016" h="5901863">
                <a:moveTo>
                  <a:pt x="0" y="0"/>
                </a:moveTo>
                <a:lnTo>
                  <a:pt x="6056016" y="0"/>
                </a:lnTo>
                <a:lnTo>
                  <a:pt x="6056016" y="5901863"/>
                </a:lnTo>
                <a:lnTo>
                  <a:pt x="0" y="59018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0" name="Rectangle 19"/>
          <p:cNvSpPr/>
          <p:nvPr/>
        </p:nvSpPr>
        <p:spPr>
          <a:xfrm>
            <a:off x="526990" y="1028700"/>
            <a:ext cx="15703610" cy="4982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/>
              <a:t>Data Cleaning &amp; Integration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Loaded 15 minutes’ interval data of Ferry ticket sales. Aggregated to daily interval for better trend and seasonality analysis.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Web scraped daily weather data of ‘Toronto Ontario City’  from </a:t>
            </a:r>
            <a:r>
              <a:rPr lang="en-US" u="sng" dirty="0">
                <a:hlinkClick r:id="rId5"/>
              </a:rPr>
              <a:t>https://climate.weather.gc.ca/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Merged daily ferry ticket datasets (sales and redemptions) with daily weather records using a left join.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Handled non-numeric anomalies (e.g., "</a:t>
            </a:r>
            <a:r>
              <a:rPr lang="en-US" dirty="0" err="1"/>
              <a:t>LegendMM</a:t>
            </a:r>
            <a:r>
              <a:rPr lang="en-US" dirty="0"/>
              <a:t>", "</a:t>
            </a:r>
            <a:r>
              <a:rPr lang="en-US" dirty="0" err="1"/>
              <a:t>LegendEE</a:t>
            </a:r>
            <a:r>
              <a:rPr lang="en-US" dirty="0"/>
              <a:t>") and imputed missing values where necessary using surrounding averages. Checked for duplicates, outliers, inconsistencies and data-types.</a:t>
            </a:r>
          </a:p>
          <a:p>
            <a:pPr lvl="0"/>
            <a:r>
              <a:rPr lang="en-US" b="1" dirty="0"/>
              <a:t>Feature Engineering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Introduced flags for weekends, holidays, and season changes, calculated rolling averages to smooth short-term volatility.</a:t>
            </a:r>
          </a:p>
          <a:p>
            <a:pPr lvl="0"/>
            <a:r>
              <a:rPr lang="en-US" b="1" dirty="0"/>
              <a:t>Exploratory Data Analysis (EDA)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Conducted trend analysis by day, month, and season to uncover usage spikes, Visualized ticket activity against weather factors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Used </a:t>
            </a:r>
            <a:r>
              <a:rPr lang="en-US" dirty="0" err="1"/>
              <a:t>heatmaps</a:t>
            </a:r>
            <a:r>
              <a:rPr lang="en-US" dirty="0"/>
              <a:t> and correlation plots to assess relationships among key variables.</a:t>
            </a:r>
          </a:p>
          <a:p>
            <a:pPr lvl="0"/>
            <a:r>
              <a:rPr lang="en-US" b="1" dirty="0"/>
              <a:t>Visualization for Insights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Created seasonal line charts, calendar </a:t>
            </a:r>
            <a:r>
              <a:rPr lang="en-US" dirty="0" err="1"/>
              <a:t>heatmaps</a:t>
            </a:r>
            <a:r>
              <a:rPr lang="en-US" dirty="0"/>
              <a:t>, and Prophet forecast plot with labeled axes, legends, and confidence bands to support storytelling.</a:t>
            </a:r>
          </a:p>
          <a:p>
            <a:pPr lvl="0"/>
            <a:r>
              <a:rPr lang="en-US" b="1" dirty="0"/>
              <a:t>Time Series Modeling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Built forecasting model:</a:t>
            </a:r>
          </a:p>
          <a:p>
            <a:pPr lvl="2"/>
            <a:r>
              <a:rPr lang="en-US" b="1" dirty="0"/>
              <a:t>Prophet</a:t>
            </a:r>
            <a:r>
              <a:rPr lang="en-US" dirty="0"/>
              <a:t> (because it takes note of seasonality): included </a:t>
            </a:r>
            <a:r>
              <a:rPr lang="en-US" b="1" dirty="0"/>
              <a:t>holiday effects</a:t>
            </a:r>
            <a:r>
              <a:rPr lang="en-US" dirty="0"/>
              <a:t> like Canada Day, Civic Holidays, and Christmas. Achieved </a:t>
            </a:r>
            <a:r>
              <a:rPr lang="en-US" b="1" dirty="0"/>
              <a:t>R² = 0.73</a:t>
            </a:r>
            <a:r>
              <a:rPr lang="en-US" dirty="0"/>
              <a:t> indicating solid predictive performance.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26990" y="6896100"/>
            <a:ext cx="9144000" cy="260507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5689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5172" dirty="0">
                <a:solidFill>
                  <a:srgbClr val="000000"/>
                </a:solidFill>
                <a:latin typeface="Atkinson Hyperlegible"/>
              </a:rPr>
              <a:t>Assumptions Made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There was also decline in ticket sales in 2017 possibly due to internal restructuring.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Assumptions were made for seasons. There could be some </a:t>
            </a:r>
            <a:r>
              <a:rPr lang="en-US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overlaps due 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to climate change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solidFill>
                  <a:srgbClr val="000000"/>
                </a:solidFill>
                <a:latin typeface="Atkinson Hyperlegible"/>
              </a:rPr>
              <a:t>Operational changes (e.g., fare increases or schedule changes) are not explicitly available and thus not modeled.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4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4445592" cy="10287000"/>
            <a:chOff x="0" y="0"/>
            <a:chExt cx="1591639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91639" cy="2709333"/>
            </a:xfrm>
            <a:custGeom>
              <a:avLst/>
              <a:gdLst/>
              <a:ahLst/>
              <a:cxnLst/>
              <a:rect l="l" t="t" r="r" b="b"/>
              <a:pathLst>
                <a:path w="1591639" h="2709333">
                  <a:moveTo>
                    <a:pt x="0" y="0"/>
                  </a:moveTo>
                  <a:lnTo>
                    <a:pt x="1591639" y="0"/>
                  </a:lnTo>
                  <a:lnTo>
                    <a:pt x="159163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91639" cy="2747433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05146" y="128287"/>
            <a:ext cx="3985854" cy="3580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92"/>
              </a:lnSpc>
              <a:spcBef>
                <a:spcPct val="0"/>
              </a:spcBef>
            </a:pPr>
            <a:r>
              <a:rPr lang="en-US" sz="5175" u="none" strike="noStrike" dirty="0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Exploring Data Opportunities for Deeper Insights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691524" y="733425"/>
            <a:ext cx="62530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91523" y="2476500"/>
            <a:ext cx="62530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91522" y="4610100"/>
            <a:ext cx="62530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50584" y="714061"/>
            <a:ext cx="3893344" cy="947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78"/>
              </a:lnSpc>
            </a:pPr>
            <a:r>
              <a:rPr lang="en-US" sz="3343" dirty="0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Enhanced Weather Data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850584" y="2400300"/>
            <a:ext cx="3893344" cy="947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78"/>
              </a:lnSpc>
            </a:pPr>
            <a:r>
              <a:rPr lang="en-US" sz="3343" dirty="0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Expanded Customer Profiles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850584" y="4653358"/>
            <a:ext cx="3893344" cy="947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78"/>
              </a:lnSpc>
            </a:pPr>
            <a:r>
              <a:rPr lang="en-US" sz="3343" dirty="0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Real-Time Sales/Ops Tracking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887200" y="714061"/>
            <a:ext cx="5029200" cy="881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40"/>
              </a:lnSpc>
            </a:pPr>
            <a:r>
              <a:rPr lang="en-US" sz="1671" dirty="0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Incorporating </a:t>
            </a:r>
            <a:r>
              <a:rPr lang="en-US" sz="1671" b="1" dirty="0">
                <a:solidFill>
                  <a:srgbClr val="000000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detailed weather data</a:t>
            </a:r>
            <a:r>
              <a:rPr lang="en-US" sz="1671" dirty="0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will allow us to analyze its impact on ticket sales more accurately, revealing deeper seasonal trends.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896601" y="2324100"/>
            <a:ext cx="6362700" cy="1363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71" u="none" strike="noStrike" dirty="0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Gathering </a:t>
            </a:r>
            <a:r>
              <a:rPr lang="en-US" sz="1671" b="1" u="none" strike="noStrike" dirty="0">
                <a:solidFill>
                  <a:srgbClr val="000000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demographic information</a:t>
            </a:r>
            <a:r>
              <a:rPr lang="en-US" sz="1671" u="none" strike="noStrike" dirty="0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on customers will help tailor marketing strategies. </a:t>
            </a:r>
            <a:endParaRPr lang="en-US" dirty="0"/>
          </a:p>
          <a:p>
            <a:pPr lvl="1" algn="ctr"/>
            <a:r>
              <a:rPr lang="en-US" dirty="0"/>
              <a:t>Incorporate ticket types (adult, senior, group, etc.) or payment methods to tailor insights for different rider groups for better </a:t>
            </a:r>
            <a:r>
              <a:rPr lang="en-US" sz="1671" u="none" strike="noStrike" dirty="0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understanding different segments better.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920413" y="4610100"/>
            <a:ext cx="6338888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 algn="ctr"/>
            <a:r>
              <a:rPr lang="en-US" dirty="0"/>
              <a:t>Incorporate BI dashboards/reports to monitor Fleet Demands, Fleet in use/repair/break down/maintenance. Also incorporate total sales, demand, weather, precipitation and so on for optimal fleet service delivery.</a:t>
            </a:r>
            <a:endParaRPr lang="en-US" sz="1600" dirty="0"/>
          </a:p>
        </p:txBody>
      </p:sp>
      <p:sp>
        <p:nvSpPr>
          <p:cNvPr id="15" name="AutoShape 15"/>
          <p:cNvSpPr/>
          <p:nvPr/>
        </p:nvSpPr>
        <p:spPr>
          <a:xfrm>
            <a:off x="4876800" y="419100"/>
            <a:ext cx="13258800" cy="762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6" name="AutoShape 16"/>
          <p:cNvSpPr/>
          <p:nvPr/>
        </p:nvSpPr>
        <p:spPr>
          <a:xfrm flipV="1">
            <a:off x="4876800" y="1943100"/>
            <a:ext cx="13106400" cy="3436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7" name="AutoShape 17"/>
          <p:cNvSpPr/>
          <p:nvPr/>
        </p:nvSpPr>
        <p:spPr>
          <a:xfrm flipV="1">
            <a:off x="4691523" y="4229100"/>
            <a:ext cx="13291677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21" name="TextBox 8"/>
          <p:cNvSpPr txBox="1"/>
          <p:nvPr/>
        </p:nvSpPr>
        <p:spPr>
          <a:xfrm>
            <a:off x="4701047" y="6438900"/>
            <a:ext cx="62530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04</a:t>
            </a:r>
          </a:p>
        </p:txBody>
      </p:sp>
      <p:sp>
        <p:nvSpPr>
          <p:cNvPr id="22" name="AutoShape 17"/>
          <p:cNvSpPr/>
          <p:nvPr/>
        </p:nvSpPr>
        <p:spPr>
          <a:xfrm flipV="1">
            <a:off x="4691523" y="6057900"/>
            <a:ext cx="13291677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23" name="TextBox 11"/>
          <p:cNvSpPr txBox="1"/>
          <p:nvPr/>
        </p:nvSpPr>
        <p:spPr>
          <a:xfrm>
            <a:off x="5724423" y="6331234"/>
            <a:ext cx="4827097" cy="9506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78"/>
              </a:lnSpc>
            </a:pPr>
            <a:r>
              <a:rPr lang="en-US" sz="3343" dirty="0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Fleet Stations, Capacity/Size/pricing</a:t>
            </a:r>
          </a:p>
        </p:txBody>
      </p:sp>
      <p:sp>
        <p:nvSpPr>
          <p:cNvPr id="24" name="TextBox 14"/>
          <p:cNvSpPr txBox="1"/>
          <p:nvPr/>
        </p:nvSpPr>
        <p:spPr>
          <a:xfrm>
            <a:off x="10908507" y="6175296"/>
            <a:ext cx="6338888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endParaRPr lang="en-US" dirty="0"/>
          </a:p>
          <a:p>
            <a:pPr lvl="1" algn="ctr"/>
            <a:r>
              <a:rPr lang="en-US" dirty="0"/>
              <a:t>Include ferry capacity, delays, local events, or service charge data to distinguish between demand-side and supply-side impacts for better fleet allocation and cost reduction while meeting demands. </a:t>
            </a:r>
            <a:endParaRPr lang="en-US" sz="1600" dirty="0"/>
          </a:p>
        </p:txBody>
      </p:sp>
      <p:sp>
        <p:nvSpPr>
          <p:cNvPr id="25" name="AutoShape 17"/>
          <p:cNvSpPr/>
          <p:nvPr/>
        </p:nvSpPr>
        <p:spPr>
          <a:xfrm flipV="1">
            <a:off x="4701047" y="7810500"/>
            <a:ext cx="13291677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26" name="TextBox 8"/>
          <p:cNvSpPr txBox="1"/>
          <p:nvPr/>
        </p:nvSpPr>
        <p:spPr>
          <a:xfrm>
            <a:off x="4691522" y="8077184"/>
            <a:ext cx="62530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05</a:t>
            </a:r>
          </a:p>
        </p:txBody>
      </p:sp>
      <p:sp>
        <p:nvSpPr>
          <p:cNvPr id="27" name="TextBox 14"/>
          <p:cNvSpPr txBox="1"/>
          <p:nvPr/>
        </p:nvSpPr>
        <p:spPr>
          <a:xfrm>
            <a:off x="10950860" y="7923622"/>
            <a:ext cx="6338888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US" dirty="0"/>
          </a:p>
          <a:p>
            <a:pPr lvl="1" algn="ctr"/>
            <a:r>
              <a:rPr lang="en-US" dirty="0"/>
              <a:t>Fine tune models or try SARIMA or other advanced models for better demand forecasts</a:t>
            </a:r>
            <a:endParaRPr lang="en-US" sz="2400" dirty="0"/>
          </a:p>
        </p:txBody>
      </p:sp>
      <p:sp>
        <p:nvSpPr>
          <p:cNvPr id="28" name="TextBox 11"/>
          <p:cNvSpPr txBox="1"/>
          <p:nvPr/>
        </p:nvSpPr>
        <p:spPr>
          <a:xfrm>
            <a:off x="5724423" y="8083833"/>
            <a:ext cx="4827097" cy="9522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78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3343" dirty="0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</a:rPr>
              <a:t>Advanced Forecasting Enhancements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" y="7560290"/>
            <a:ext cx="4369393" cy="272670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977</Words>
  <Application>Microsoft Office PowerPoint</Application>
  <PresentationFormat>Custom</PresentationFormat>
  <Paragraphs>75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Courier New</vt:lpstr>
      <vt:lpstr>Atkinson Hyperlegible</vt:lpstr>
      <vt:lpstr>Symbol</vt:lpstr>
      <vt:lpstr>Arial</vt:lpstr>
      <vt:lpstr>Calibri</vt:lpstr>
      <vt:lpstr>Atkinson Hyperlegible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Ferry Ticket Sales Analysis</dc:title>
  <dc:description>Presentation - Ferry Ticket Sales Analysis</dc:description>
  <cp:lastModifiedBy>Ndubuisi Fyneface</cp:lastModifiedBy>
  <cp:revision>41</cp:revision>
  <dcterms:created xsi:type="dcterms:W3CDTF">2006-08-16T00:00:00Z</dcterms:created>
  <dcterms:modified xsi:type="dcterms:W3CDTF">2025-06-27T07:46:06Z</dcterms:modified>
  <dc:identifier>DAGrY4uLvBY</dc:identifier>
</cp:coreProperties>
</file>